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77" r:id="rId2"/>
    <p:sldId id="278" r:id="rId3"/>
    <p:sldId id="280" r:id="rId4"/>
    <p:sldId id="319" r:id="rId5"/>
    <p:sldId id="314" r:id="rId6"/>
    <p:sldId id="315" r:id="rId7"/>
    <p:sldId id="281" r:id="rId8"/>
    <p:sldId id="316" r:id="rId9"/>
    <p:sldId id="317" r:id="rId10"/>
    <p:sldId id="318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CED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 varScale="1">
        <p:scale>
          <a:sx n="64" d="100"/>
          <a:sy n="64" d="100"/>
        </p:scale>
        <p:origin x="78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Aantal aanvragen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Blad2!$B$1</c:f>
              <c:strCache>
                <c:ptCount val="1"/>
                <c:pt idx="0">
                  <c:v>aanvragen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Blad2!$A$2:$A$8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Blad2!$B$2:$B$8</c:f>
              <c:numCache>
                <c:formatCode>General</c:formatCode>
                <c:ptCount val="7"/>
                <c:pt idx="0">
                  <c:v>9</c:v>
                </c:pt>
                <c:pt idx="1">
                  <c:v>11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10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0B8-4D87-A94D-F2D208378C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94056"/>
        <c:axId val="409195624"/>
      </c:barChart>
      <c:catAx>
        <c:axId val="40919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09195624"/>
        <c:crosses val="autoZero"/>
        <c:auto val="1"/>
        <c:lblAlgn val="ctr"/>
        <c:lblOffset val="100"/>
        <c:noMultiLvlLbl val="0"/>
      </c:catAx>
      <c:valAx>
        <c:axId val="409195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09194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Aanplant</a:t>
            </a:r>
            <a:r>
              <a:rPr lang="nl-NL" baseline="0"/>
              <a:t> vs onderhoud</a:t>
            </a:r>
            <a:endParaRPr lang="nl-NL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Blad2!$C$1</c:f>
              <c:strCache>
                <c:ptCount val="1"/>
                <c:pt idx="0">
                  <c:v>aanplant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Blad2!$A$2:$A$8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Blad2!$C$2:$C$8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C2-4A73-8F7B-DDA2BD996DE7}"/>
            </c:ext>
          </c:extLst>
        </c:ser>
        <c:ser>
          <c:idx val="1"/>
          <c:order val="1"/>
          <c:tx>
            <c:strRef>
              <c:f>Blad2!$D$1</c:f>
              <c:strCache>
                <c:ptCount val="1"/>
                <c:pt idx="0">
                  <c:v>onderhoud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Blad2!$A$2:$A$8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Blad2!$D$2:$D$8</c:f>
              <c:numCache>
                <c:formatCode>General</c:formatCode>
                <c:ptCount val="7"/>
                <c:pt idx="0">
                  <c:v>8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8</c:v>
                </c:pt>
                <c:pt idx="6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C2-4A73-8F7B-DDA2BD996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6408376"/>
        <c:axId val="410358144"/>
      </c:barChart>
      <c:catAx>
        <c:axId val="25640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410358144"/>
        <c:crosses val="autoZero"/>
        <c:auto val="1"/>
        <c:lblAlgn val="ctr"/>
        <c:lblOffset val="100"/>
        <c:noMultiLvlLbl val="0"/>
      </c:catAx>
      <c:valAx>
        <c:axId val="41035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6408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l-NL" sz="1200"/>
            </a:lvl1pPr>
          </a:lstStyle>
          <a:p>
            <a:fld id="{00F830A1-3891-4B82-A120-081866556DA0}" type="datetimeFigureOut">
              <a:pPr/>
              <a:t>5/08/2016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tekststijlen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l-NL"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l-NL" sz="1200"/>
            </a:lvl1pPr>
          </a:lstStyle>
          <a:p>
            <a:fld id="{58CC9574-A819-4FE4-99A7-1E27AD09ADC2}" type="slidenum"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26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nl-N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158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922" y="2818500"/>
            <a:ext cx="9039107" cy="2296266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3429000"/>
            <a:ext cx="7994048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nl-NL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nl-NL" dirty="0" smtClean="0"/>
              <a:t>ALTERNATIEF ONKRUIDBEHEER</a:t>
            </a:r>
            <a:endParaRPr dirty="0"/>
          </a:p>
        </p:txBody>
      </p:sp>
      <p:pic>
        <p:nvPicPr>
          <p:cNvPr id="13" name="Picture 2" descr="L:\communicatie\huisstijl\logo\logo-dubbele-grootte.jp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8680"/>
            <a:ext cx="5112568" cy="163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hoek 2"/>
          <p:cNvSpPr/>
          <p:nvPr userDrawn="1"/>
        </p:nvSpPr>
        <p:spPr>
          <a:xfrm>
            <a:off x="65735" y="50242"/>
            <a:ext cx="3498153" cy="2768258"/>
          </a:xfrm>
          <a:prstGeom prst="rect">
            <a:avLst/>
          </a:prstGeom>
          <a:solidFill>
            <a:srgbClr val="259CE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                    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verticale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nl-NL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    Klik om de titelstijl van het model te bewerken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inhoud: nadru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pic>
        <p:nvPicPr>
          <p:cNvPr id="7" name="Picture 2" descr="L:\communicatie\huisstijl\logo\logo-dubbele-grootte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228" y="0"/>
            <a:ext cx="1296144" cy="41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nl-NL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nl-NL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nl-NL" sz="1800"/>
            </a:lvl6pPr>
            <a:lvl7pPr eaLnBrk="1" latinLnBrk="0" hangingPunct="1">
              <a:defRPr kumimoji="0" lang="nl-NL" sz="1800"/>
            </a:lvl7pPr>
            <a:lvl8pPr eaLnBrk="1" latinLnBrk="0" hangingPunct="1">
              <a:defRPr kumimoji="0" lang="nl-NL" sz="1800"/>
            </a:lvl8pPr>
            <a:lvl9pPr eaLnBrk="1" latinLnBrk="0" hangingPunct="1">
              <a:defRPr kumimoji="0" lang="nl-NL" sz="18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nl-NL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nl-NL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nl-NL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nl-N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nl-NL" sz="1800"/>
            </a:lvl6pPr>
            <a:lvl7pPr eaLnBrk="1" latinLnBrk="0" hangingPunct="1">
              <a:defRPr kumimoji="0" lang="nl-NL" sz="1800"/>
            </a:lvl7pPr>
            <a:lvl8pPr eaLnBrk="1" latinLnBrk="0" hangingPunct="1">
              <a:defRPr kumimoji="0" lang="nl-NL" sz="1800"/>
            </a:lvl8pPr>
            <a:lvl9pPr eaLnBrk="1" latinLnBrk="0" hangingPunct="1">
              <a:defRPr kumimoji="0" lang="nl-NL" sz="18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nl-NL"/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leen titel: nadru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nl-NL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/>
              <a:t>Klik om de titelstijl van het model te bewerken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nl-NL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nl-NL" sz="2000" b="1"/>
            </a:lvl2pPr>
            <a:lvl3pPr marL="914400" indent="0" eaLnBrk="1" latinLnBrk="0" hangingPunct="1">
              <a:buNone/>
              <a:defRPr kumimoji="0" lang="nl-NL" sz="1800" b="1"/>
            </a:lvl3pPr>
            <a:lvl4pPr marL="1371600" indent="0" eaLnBrk="1" latinLnBrk="0" hangingPunct="1">
              <a:buNone/>
              <a:defRPr kumimoji="0" lang="nl-NL" sz="1600" b="1"/>
            </a:lvl4pPr>
            <a:lvl5pPr marL="1828800" indent="0" eaLnBrk="1" latinLnBrk="0" hangingPunct="1">
              <a:buNone/>
              <a:defRPr kumimoji="0" lang="nl-NL" sz="1600" b="1"/>
            </a:lvl5pPr>
            <a:lvl6pPr marL="2286000" indent="0" eaLnBrk="1" latinLnBrk="0" hangingPunct="1">
              <a:buNone/>
              <a:defRPr kumimoji="0" lang="nl-NL" sz="1600" b="1"/>
            </a:lvl6pPr>
            <a:lvl7pPr marL="2743200" indent="0" eaLnBrk="1" latinLnBrk="0" hangingPunct="1">
              <a:buNone/>
              <a:defRPr kumimoji="0" lang="nl-NL" sz="1600" b="1"/>
            </a:lvl7pPr>
            <a:lvl8pPr marL="3200400" indent="0" eaLnBrk="1" latinLnBrk="0" hangingPunct="1">
              <a:buNone/>
              <a:defRPr kumimoji="0" lang="nl-NL" sz="1600" b="1"/>
            </a:lvl8pPr>
            <a:lvl9pPr marL="3657600" indent="0" eaLnBrk="1" latinLnBrk="0" hangingPunct="1">
              <a:buNone/>
              <a:defRPr kumimoji="0" lang="nl-NL" sz="1600" b="1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et teks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nl-NL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nl-NL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nl-NL"/>
              <a:t>Klik om de ondertitelstijl van het model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nl-NL" sz="2000" b="1"/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nl-NL" sz="2800">
                <a:solidFill>
                  <a:schemeClr val="bg1"/>
                </a:solidFill>
              </a:defRPr>
            </a:lvl1pPr>
            <a:lvl2pPr eaLnBrk="1" latinLnBrk="0" hangingPunct="1">
              <a:defRPr kumimoji="0" lang="nl-NL" sz="2800">
                <a:solidFill>
                  <a:schemeClr val="bg1"/>
                </a:solidFill>
              </a:defRPr>
            </a:lvl2pPr>
            <a:lvl3pPr eaLnBrk="1" latinLnBrk="0" hangingPunct="1">
              <a:defRPr kumimoji="0" lang="nl-NL" sz="2400">
                <a:solidFill>
                  <a:schemeClr val="bg1"/>
                </a:solidFill>
              </a:defRPr>
            </a:lvl3pPr>
            <a:lvl4pPr eaLnBrk="1" latinLnBrk="0" hangingPunct="1">
              <a:defRPr kumimoji="0" lang="nl-NL" sz="2000">
                <a:solidFill>
                  <a:schemeClr val="bg1"/>
                </a:solidFill>
              </a:defRPr>
            </a:lvl4pPr>
            <a:lvl5pPr eaLnBrk="1" latinLnBrk="0" hangingPunct="1">
              <a:defRPr kumimoji="0" lang="nl-NL" sz="2000">
                <a:solidFill>
                  <a:schemeClr val="bg1"/>
                </a:solidFill>
              </a:defRPr>
            </a:lvl5pPr>
            <a:lvl6pPr eaLnBrk="1" latinLnBrk="0" hangingPunct="1">
              <a:defRPr kumimoji="0" lang="nl-NL" sz="2000"/>
            </a:lvl6pPr>
            <a:lvl7pPr eaLnBrk="1" latinLnBrk="0" hangingPunct="1">
              <a:defRPr kumimoji="0" lang="nl-NL" sz="2000"/>
            </a:lvl7pPr>
            <a:lvl8pPr eaLnBrk="1" latinLnBrk="0" hangingPunct="1">
              <a:defRPr kumimoji="0" lang="nl-NL" sz="2000"/>
            </a:lvl8pPr>
            <a:lvl9pPr eaLnBrk="1" latinLnBrk="0" hangingPunct="1">
              <a:defRPr kumimoji="0" lang="nl-NL" sz="20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nl-NL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nl-NL" sz="1200"/>
            </a:lvl2pPr>
            <a:lvl3pPr marL="914400" indent="0" eaLnBrk="1" latinLnBrk="0" hangingPunct="1">
              <a:buNone/>
              <a:defRPr kumimoji="0" lang="nl-NL" sz="1000"/>
            </a:lvl3pPr>
            <a:lvl4pPr marL="1371600" indent="0" eaLnBrk="1" latinLnBrk="0" hangingPunct="1">
              <a:buNone/>
              <a:defRPr kumimoji="0" lang="nl-NL" sz="900"/>
            </a:lvl4pPr>
            <a:lvl5pPr marL="1828800" indent="0" eaLnBrk="1" latinLnBrk="0" hangingPunct="1">
              <a:buNone/>
              <a:defRPr kumimoji="0" lang="nl-NL" sz="900"/>
            </a:lvl5pPr>
            <a:lvl6pPr marL="2286000" indent="0" eaLnBrk="1" latinLnBrk="0" hangingPunct="1">
              <a:buNone/>
              <a:defRPr kumimoji="0" lang="nl-NL" sz="900"/>
            </a:lvl6pPr>
            <a:lvl7pPr marL="2743200" indent="0" eaLnBrk="1" latinLnBrk="0" hangingPunct="1">
              <a:buNone/>
              <a:defRPr kumimoji="0" lang="nl-NL" sz="900"/>
            </a:lvl7pPr>
            <a:lvl8pPr marL="3200400" indent="0" eaLnBrk="1" latinLnBrk="0" hangingPunct="1">
              <a:buNone/>
              <a:defRPr kumimoji="0" lang="nl-NL" sz="900"/>
            </a:lvl8pPr>
            <a:lvl9pPr marL="3657600" indent="0" eaLnBrk="1" latinLnBrk="0" hangingPunct="1">
              <a:buNone/>
              <a:defRPr kumimoji="0" lang="nl-NL" sz="9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met bijsch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nl-NL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nl-NL"/>
            </a:lvl1pPr>
          </a:lstStyle>
          <a:p>
            <a:pPr eaLnBrk="1" latinLnBrk="0" hangingPunct="1"/>
            <a:r>
              <a:rPr lang="nl-NL" smtClean="0"/>
              <a:t>Klik op het pictogram als u media wilt toevoegen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nl-NL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nl-NL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nl-NL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nl-NL" smtClean="0"/>
              <a:t>Klik om de stijl te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nl-NL" sz="3200"/>
            </a:lvl1pPr>
            <a:lvl2pPr marL="457200" indent="0" eaLnBrk="1" latinLnBrk="0" hangingPunct="1">
              <a:buNone/>
              <a:defRPr kumimoji="0" lang="nl-NL" sz="2800"/>
            </a:lvl2pPr>
            <a:lvl3pPr marL="914400" indent="0" eaLnBrk="1" latinLnBrk="0" hangingPunct="1">
              <a:buNone/>
              <a:defRPr kumimoji="0" lang="nl-NL" sz="2400"/>
            </a:lvl3pPr>
            <a:lvl4pPr marL="1371600" indent="0" eaLnBrk="1" latinLnBrk="0" hangingPunct="1">
              <a:buNone/>
              <a:defRPr kumimoji="0" lang="nl-NL" sz="2000"/>
            </a:lvl4pPr>
            <a:lvl5pPr marL="1828800" indent="0" eaLnBrk="1" latinLnBrk="0" hangingPunct="1">
              <a:buNone/>
              <a:defRPr kumimoji="0" lang="nl-NL" sz="2000"/>
            </a:lvl5pPr>
            <a:lvl6pPr marL="2286000" indent="0" eaLnBrk="1" latinLnBrk="0" hangingPunct="1">
              <a:buNone/>
              <a:defRPr kumimoji="0" lang="nl-NL" sz="2000"/>
            </a:lvl6pPr>
            <a:lvl7pPr marL="2743200" indent="0" eaLnBrk="1" latinLnBrk="0" hangingPunct="1">
              <a:buNone/>
              <a:defRPr kumimoji="0" lang="nl-NL" sz="2000"/>
            </a:lvl7pPr>
            <a:lvl8pPr marL="3200400" indent="0" eaLnBrk="1" latinLnBrk="0" hangingPunct="1">
              <a:buNone/>
              <a:defRPr kumimoji="0" lang="nl-NL" sz="2000"/>
            </a:lvl8pPr>
            <a:lvl9pPr marL="3657600" indent="0" eaLnBrk="1" latinLnBrk="0" hangingPunct="1">
              <a:buNone/>
              <a:defRPr kumimoji="0" lang="nl-NL" sz="2000"/>
            </a:lvl9pPr>
          </a:lstStyle>
          <a:p>
            <a:pPr eaLnBrk="1" latinLnBrk="0" hangingPunct="1"/>
            <a:r>
              <a:rPr lang="nl-NL" smtClean="0"/>
              <a:t>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nl-NL" sz="1400"/>
            </a:lvl1pPr>
            <a:lvl2pPr marL="457200" indent="0" eaLnBrk="1" latinLnBrk="0" hangingPunct="1">
              <a:buNone/>
              <a:defRPr kumimoji="0" lang="nl-NL" sz="1200"/>
            </a:lvl2pPr>
            <a:lvl3pPr marL="914400" indent="0" eaLnBrk="1" latinLnBrk="0" hangingPunct="1">
              <a:buNone/>
              <a:defRPr kumimoji="0" lang="nl-NL" sz="1000"/>
            </a:lvl3pPr>
            <a:lvl4pPr marL="1371600" indent="0" eaLnBrk="1" latinLnBrk="0" hangingPunct="1">
              <a:buNone/>
              <a:defRPr kumimoji="0" lang="nl-NL" sz="900"/>
            </a:lvl4pPr>
            <a:lvl5pPr marL="1828800" indent="0" eaLnBrk="1" latinLnBrk="0" hangingPunct="1">
              <a:buNone/>
              <a:defRPr kumimoji="0" lang="nl-NL" sz="900"/>
            </a:lvl5pPr>
            <a:lvl6pPr marL="2286000" indent="0" eaLnBrk="1" latinLnBrk="0" hangingPunct="1">
              <a:buNone/>
              <a:defRPr kumimoji="0" lang="nl-NL" sz="900"/>
            </a:lvl6pPr>
            <a:lvl7pPr marL="2743200" indent="0" eaLnBrk="1" latinLnBrk="0" hangingPunct="1">
              <a:buNone/>
              <a:defRPr kumimoji="0" lang="nl-NL" sz="900"/>
            </a:lvl7pPr>
            <a:lvl8pPr marL="3200400" indent="0" eaLnBrk="1" latinLnBrk="0" hangingPunct="1">
              <a:buNone/>
              <a:defRPr kumimoji="0" lang="nl-NL" sz="900"/>
            </a:lvl8pPr>
            <a:lvl9pPr marL="3657600" indent="0" eaLnBrk="1" latinLnBrk="0" hangingPunct="1">
              <a:buNone/>
              <a:defRPr kumimoji="0" lang="nl-NL" sz="900"/>
            </a:lvl9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nl-N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nl-NL" smtClean="0"/>
              <a:t>Klik om de stijl te bewerken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5/08/2016</a:t>
            </a:fld>
            <a:endParaRPr kumimoji="0"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nl-N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7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nl-N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nl-NL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nl-N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nl-NL"/>
      </a:defPPr>
      <a:lvl1pPr marL="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nl-N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rpe-mere.b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2400" b="0" dirty="0" smtClean="0">
                <a:solidFill>
                  <a:srgbClr val="262626"/>
                </a:solidFill>
              </a:rPr>
              <a:t/>
            </a:r>
            <a:br>
              <a:rPr lang="nl-NL" sz="2400" b="0" dirty="0" smtClean="0">
                <a:solidFill>
                  <a:srgbClr val="262626"/>
                </a:solidFill>
              </a:rPr>
            </a:br>
            <a:r>
              <a:rPr lang="nl-NL" sz="5600" b="0" dirty="0" smtClean="0">
                <a:solidFill>
                  <a:prstClr val="white"/>
                </a:solidFill>
              </a:rPr>
              <a:t>SUBSIDIEREGLEMENTEN</a:t>
            </a:r>
            <a:endParaRPr lang="nl-NL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Grondontledingen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728192"/>
          </a:xfrm>
        </p:spPr>
        <p:txBody>
          <a:bodyPr>
            <a:noAutofit/>
          </a:bodyPr>
          <a:lstStyle/>
          <a:p>
            <a:r>
              <a:rPr lang="nl-BE" sz="1800" dirty="0" smtClean="0">
                <a:solidFill>
                  <a:schemeClr val="tx1"/>
                </a:solidFill>
              </a:rPr>
              <a:t>Indienen vóór </a:t>
            </a:r>
            <a:r>
              <a:rPr lang="nl-BE" sz="1800" dirty="0">
                <a:solidFill>
                  <a:schemeClr val="tx1"/>
                </a:solidFill>
              </a:rPr>
              <a:t>1 september van het jaar waarin de ontleding </a:t>
            </a:r>
            <a:r>
              <a:rPr lang="nl-BE" sz="1800" dirty="0" smtClean="0">
                <a:solidFill>
                  <a:schemeClr val="tx1"/>
                </a:solidFill>
              </a:rPr>
              <a:t>gebeurde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Aanvraagformulier + kopie analyseverslag + factuur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€ 25/ontleding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Maximum 5 ontledingen per jaar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Aanvraagformulier verkrijgbaar bij dienst Leefmilieu</a:t>
            </a:r>
          </a:p>
          <a:p>
            <a:endParaRPr lang="nl-BE" sz="500" dirty="0"/>
          </a:p>
        </p:txBody>
      </p:sp>
      <p:sp>
        <p:nvSpPr>
          <p:cNvPr id="4" name="Tekstvak 3"/>
          <p:cNvSpPr txBox="1"/>
          <p:nvPr/>
        </p:nvSpPr>
        <p:spPr>
          <a:xfrm>
            <a:off x="457200" y="1556792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Aanvragen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9708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Inleiding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tx1"/>
                </a:solidFill>
              </a:rPr>
              <a:t>Vernieuwd subsidiereglement KLE</a:t>
            </a:r>
          </a:p>
          <a:p>
            <a:pPr marL="0" indent="0">
              <a:buNone/>
            </a:pP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smtClean="0">
                <a:solidFill>
                  <a:schemeClr val="tx1"/>
                </a:solidFill>
              </a:rPr>
              <a:t>   </a:t>
            </a:r>
            <a:r>
              <a:rPr lang="nl-BE" sz="2000" dirty="0" smtClean="0">
                <a:solidFill>
                  <a:schemeClr val="tx1"/>
                </a:solidFill>
              </a:rPr>
              <a:t>Verhoging van de premies</a:t>
            </a:r>
            <a:endParaRPr lang="nl-BE" dirty="0" smtClean="0">
              <a:solidFill>
                <a:schemeClr val="tx1"/>
              </a:solidFill>
            </a:endParaRPr>
          </a:p>
          <a:p>
            <a:r>
              <a:rPr lang="nl-BE" dirty="0" smtClean="0">
                <a:solidFill>
                  <a:schemeClr val="tx1"/>
                </a:solidFill>
              </a:rPr>
              <a:t>Nieuwe subsidiereglementen:</a:t>
            </a:r>
          </a:p>
          <a:p>
            <a:pPr marL="0" indent="0">
              <a:buNone/>
            </a:pP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dirty="0" smtClean="0">
                <a:solidFill>
                  <a:schemeClr val="tx1"/>
                </a:solidFill>
              </a:rPr>
              <a:t>   </a:t>
            </a:r>
            <a:r>
              <a:rPr lang="nl-BE" sz="2000" dirty="0" err="1" smtClean="0">
                <a:solidFill>
                  <a:schemeClr val="tx1"/>
                </a:solidFill>
              </a:rPr>
              <a:t>Groenbedekkers</a:t>
            </a:r>
            <a:r>
              <a:rPr lang="nl-BE" sz="2000" dirty="0" smtClean="0">
                <a:solidFill>
                  <a:schemeClr val="tx1"/>
                </a:solidFill>
              </a:rPr>
              <a:t> en eiwitrijke gewassen</a:t>
            </a:r>
          </a:p>
          <a:p>
            <a:pPr marL="0" indent="0">
              <a:buNone/>
            </a:pPr>
            <a:r>
              <a:rPr lang="nl-BE" sz="2000" dirty="0">
                <a:solidFill>
                  <a:schemeClr val="tx1"/>
                </a:solidFill>
              </a:rPr>
              <a:t> </a:t>
            </a:r>
            <a:r>
              <a:rPr lang="nl-BE" sz="2000" dirty="0" smtClean="0">
                <a:solidFill>
                  <a:schemeClr val="tx1"/>
                </a:solidFill>
              </a:rPr>
              <a:t>      Grondontledingen</a:t>
            </a:r>
            <a:endParaRPr lang="nl-BE" sz="2000" dirty="0">
              <a:solidFill>
                <a:schemeClr val="tx1"/>
              </a:solidFill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361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KLE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1800" dirty="0" smtClean="0">
                <a:solidFill>
                  <a:schemeClr val="tx1"/>
                </a:solidFill>
              </a:rPr>
              <a:t>Belangrijk voor behoud </a:t>
            </a:r>
            <a:r>
              <a:rPr lang="nl-BE" sz="1800" dirty="0">
                <a:solidFill>
                  <a:schemeClr val="tx1"/>
                </a:solidFill>
              </a:rPr>
              <a:t>natuur- en </a:t>
            </a:r>
            <a:r>
              <a:rPr lang="nl-BE" sz="1800" dirty="0" smtClean="0">
                <a:solidFill>
                  <a:schemeClr val="tx1"/>
                </a:solidFill>
              </a:rPr>
              <a:t>landschapswaarde in de gemeente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Versoepeling reglement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Verhoging subsidietarieven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Stimuleren meer </a:t>
            </a:r>
            <a:r>
              <a:rPr lang="nl-BE" sz="1800" dirty="0" err="1" smtClean="0">
                <a:solidFill>
                  <a:schemeClr val="tx1"/>
                </a:solidFill>
              </a:rPr>
              <a:t>KLE’s</a:t>
            </a:r>
            <a:r>
              <a:rPr lang="nl-BE" sz="1800" dirty="0" smtClean="0">
                <a:solidFill>
                  <a:schemeClr val="tx1"/>
                </a:solidFill>
              </a:rPr>
              <a:t> aan te planten</a:t>
            </a:r>
            <a:endParaRPr lang="nl-NL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KLE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0720"/>
              </p:ext>
            </p:extLst>
          </p:nvPr>
        </p:nvGraphicFramePr>
        <p:xfrm>
          <a:off x="379685" y="1676038"/>
          <a:ext cx="519492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xmlns="" val="107526381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805081314"/>
                    </a:ext>
                  </a:extLst>
                </a:gridCol>
              </a:tblGrid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Landschapselement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Toelage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885498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Hagen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€ 0,50/stuk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588450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Heggen/kaphagen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€ 0,50/stuk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7687369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Houtkanten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€ 0,50/stuk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1855089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Opgaande bomen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€ 6,50/stuk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6693600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Knotbomen(poten)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€ 2,50/stuk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877867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Hoogstammige fruitbomen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€ 8,00/stuk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3313272"/>
                  </a:ext>
                </a:extLst>
              </a:tr>
              <a:tr h="1250832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Amfibieënpoel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€ 62,5 (als 25 m²&lt; wateroppervlakte =&lt; 50 m²) en € 125 (als wateroppervlakte &gt; 50 m²).</a:t>
                      </a:r>
                      <a:endParaRPr kumimoji="0" lang="nl-N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82687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84274" y="1116337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Aanplant/aanleg</a:t>
            </a:r>
            <a:endParaRPr lang="nl-NL" sz="3200" dirty="0"/>
          </a:p>
        </p:txBody>
      </p:sp>
      <p:sp>
        <p:nvSpPr>
          <p:cNvPr id="8" name="Rechthoek 7"/>
          <p:cNvSpPr/>
          <p:nvPr/>
        </p:nvSpPr>
        <p:spPr>
          <a:xfrm>
            <a:off x="376737" y="5364470"/>
            <a:ext cx="5832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1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 </a:t>
            </a:r>
            <a:r>
              <a:rPr lang="nl-BE" sz="1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toelage voor aanplant kan maximaal 250 EUR per aanvrager/jaar bedragen.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7158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KLE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577045"/>
              </p:ext>
            </p:extLst>
          </p:nvPr>
        </p:nvGraphicFramePr>
        <p:xfrm>
          <a:off x="379685" y="1676038"/>
          <a:ext cx="5560467" cy="32625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13285">
                  <a:extLst>
                    <a:ext uri="{9D8B030D-6E8A-4147-A177-3AD203B41FA5}">
                      <a16:colId xmlns:a16="http://schemas.microsoft.com/office/drawing/2014/main" xmlns="" val="1075263812"/>
                    </a:ext>
                  </a:extLst>
                </a:gridCol>
                <a:gridCol w="2847182">
                  <a:extLst>
                    <a:ext uri="{9D8B030D-6E8A-4147-A177-3AD203B41FA5}">
                      <a16:colId xmlns:a16="http://schemas.microsoft.com/office/drawing/2014/main" xmlns="" val="2805081314"/>
                    </a:ext>
                  </a:extLst>
                </a:gridCol>
              </a:tblGrid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Landschapselement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Toelage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8885498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Hagen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€ 1,00/lopende</a:t>
                      </a:r>
                      <a:r>
                        <a:rPr lang="nl-BE" sz="1600" baseline="0" dirty="0" smtClean="0"/>
                        <a:t> meter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7588450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Heggen/kaphagen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€ 2,00/lopende</a:t>
                      </a:r>
                      <a:r>
                        <a:rPr lang="nl-BE" sz="1600" baseline="0" dirty="0" smtClean="0"/>
                        <a:t> meter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7687369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Houtkanten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€ 2,00/lopende meter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1855089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Knotbomen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€ 10,00/boom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877867"/>
                  </a:ext>
                </a:extLst>
              </a:tr>
              <a:tr h="319980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Hoogstammige fruitbomen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€ 10,00/boom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3313272"/>
                  </a:ext>
                </a:extLst>
              </a:tr>
              <a:tr h="1250832">
                <a:tc>
                  <a:txBody>
                    <a:bodyPr/>
                    <a:lstStyle/>
                    <a:p>
                      <a:r>
                        <a:rPr lang="nl-BE" sz="1600" dirty="0" smtClean="0"/>
                        <a:t>Amfibieënpoel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€ 2,00/m² wateroppervlakte ter hoogte van het maaiveld met een maximum van € 62,50</a:t>
                      </a:r>
                      <a:endParaRPr lang="nl-N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826870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384274" y="1116337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Onderhoud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6973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KLE</a:t>
            </a:r>
            <a:endParaRPr lang="nl-BE" dirty="0"/>
          </a:p>
        </p:txBody>
      </p:sp>
      <p:sp>
        <p:nvSpPr>
          <p:cNvPr id="5" name="Tekstvak 4"/>
          <p:cNvSpPr txBox="1"/>
          <p:nvPr/>
        </p:nvSpPr>
        <p:spPr>
          <a:xfrm>
            <a:off x="384274" y="1116337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/>
              <a:t>A</a:t>
            </a:r>
            <a:r>
              <a:rPr lang="nl-BE" sz="3200" dirty="0" smtClean="0"/>
              <a:t>anvragen</a:t>
            </a:r>
            <a:endParaRPr lang="nl-NL" sz="32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827436"/>
              </p:ext>
            </p:extLst>
          </p:nvPr>
        </p:nvGraphicFramePr>
        <p:xfrm>
          <a:off x="456282" y="3073719"/>
          <a:ext cx="4259734" cy="2042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457200" y="1863293"/>
            <a:ext cx="3034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smtClean="0"/>
              <a:t>Aantal aanvragen stijgt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smtClean="0"/>
              <a:t>Reeds 21 sinds begin 2016</a:t>
            </a:r>
            <a:endParaRPr lang="nl-NL" sz="1600" dirty="0"/>
          </a:p>
        </p:txBody>
      </p:sp>
      <p:graphicFrame>
        <p:nvGraphicFramePr>
          <p:cNvPr id="8" name="Grafiek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964715"/>
              </p:ext>
            </p:extLst>
          </p:nvPr>
        </p:nvGraphicFramePr>
        <p:xfrm>
          <a:off x="4828971" y="3057152"/>
          <a:ext cx="3815506" cy="2367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4860032" y="1863293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smtClean="0"/>
              <a:t>Aantal aanvragen voor zowel aanplant als onderhoud gestegen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600" dirty="0" smtClean="0"/>
              <a:t>In 2016 </a:t>
            </a:r>
            <a:r>
              <a:rPr lang="nl-BE" sz="1600" smtClean="0"/>
              <a:t>al meer </a:t>
            </a:r>
            <a:r>
              <a:rPr lang="nl-BE" sz="1600" dirty="0" smtClean="0"/>
              <a:t>aanvragen voor aanplant als in de vorige 6 jaren samen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56282" y="5403758"/>
            <a:ext cx="8147248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dirty="0" smtClean="0"/>
              <a:t>Aanvraagformulieren beschikbaar bij dienst Leefmilieu of online in te vullen via de website </a:t>
            </a:r>
            <a:r>
              <a:rPr lang="nl-BE" dirty="0" smtClean="0">
                <a:hlinkClick r:id="rId4"/>
              </a:rPr>
              <a:t>http</a:t>
            </a:r>
            <a:r>
              <a:rPr lang="nl-BE" dirty="0">
                <a:hlinkClick r:id="rId4"/>
              </a:rPr>
              <a:t>://</a:t>
            </a:r>
            <a:r>
              <a:rPr lang="nl-BE" dirty="0" smtClean="0">
                <a:hlinkClick r:id="rId4"/>
              </a:rPr>
              <a:t>www.erpe-mere.be/</a:t>
            </a:r>
            <a:endParaRPr lang="nl-BE" dirty="0" smtClean="0"/>
          </a:p>
          <a:p>
            <a:endParaRPr lang="nl-NL" sz="1600" dirty="0" smtClean="0"/>
          </a:p>
        </p:txBody>
      </p:sp>
    </p:spTree>
    <p:extLst>
      <p:ext uri="{BB962C8B-B14F-4D97-AF65-F5344CB8AC3E}">
        <p14:creationId xmlns:p14="http://schemas.microsoft.com/office/powerpoint/2010/main" val="330902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Groenbedekkers</a:t>
            </a:r>
            <a:r>
              <a:rPr lang="nl-BE" dirty="0" smtClean="0"/>
              <a:t> en eiwitrijke gewassen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1728192"/>
          </a:xfrm>
        </p:spPr>
        <p:txBody>
          <a:bodyPr>
            <a:normAutofit/>
          </a:bodyPr>
          <a:lstStyle/>
          <a:p>
            <a:r>
              <a:rPr lang="nl-BE" sz="1800" dirty="0" smtClean="0">
                <a:solidFill>
                  <a:schemeClr val="tx1"/>
                </a:solidFill>
              </a:rPr>
              <a:t>Voorkomt of beperkt erosie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Bescherming van de bodem tegen wind en regen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Structuurverbetering van de grond</a:t>
            </a:r>
          </a:p>
          <a:p>
            <a:r>
              <a:rPr lang="nl-BE" sz="1800" dirty="0" err="1" smtClean="0">
                <a:solidFill>
                  <a:schemeClr val="tx1"/>
                </a:solidFill>
              </a:rPr>
              <a:t>Groenbedekkers</a:t>
            </a:r>
            <a:r>
              <a:rPr lang="nl-BE" sz="1800" dirty="0" smtClean="0">
                <a:solidFill>
                  <a:schemeClr val="tx1"/>
                </a:solidFill>
              </a:rPr>
              <a:t> nemen stikstof op uit de bodem -&gt; minder uitspoeling naar grond- en oppervlaktewater</a:t>
            </a:r>
            <a:endParaRPr lang="nl-B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8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err="1" smtClean="0"/>
              <a:t>Groenbedekkers</a:t>
            </a:r>
            <a:r>
              <a:rPr lang="nl-BE" dirty="0" smtClean="0"/>
              <a:t> en eiwitrijke gewassen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1728192"/>
          </a:xfrm>
        </p:spPr>
        <p:txBody>
          <a:bodyPr>
            <a:normAutofit fontScale="92500" lnSpcReduction="20000"/>
          </a:bodyPr>
          <a:lstStyle/>
          <a:p>
            <a:r>
              <a:rPr lang="nl-BE" sz="1800" dirty="0" smtClean="0">
                <a:solidFill>
                  <a:schemeClr val="tx1"/>
                </a:solidFill>
              </a:rPr>
              <a:t>Vóór 10 november indienen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Aanvraagformulier + afdruk van verzamelaanvraag en bijhorende luchtfoto’s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Inzaaien tot 1 november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Minstens tot 1 maart behouden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€ 50 per hectare ingezaaide groenbedekker/eiwitrijk gewas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Aanvraagformulier verkrijgbaar bij dienst Leefmilieu</a:t>
            </a:r>
            <a:endParaRPr lang="nl-BE" sz="1800" dirty="0">
              <a:solidFill>
                <a:schemeClr val="tx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57200" y="1556792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Aanvragen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9704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Grondontledingen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448272"/>
          </a:xfrm>
        </p:spPr>
        <p:txBody>
          <a:bodyPr>
            <a:noAutofit/>
          </a:bodyPr>
          <a:lstStyle/>
          <a:p>
            <a:r>
              <a:rPr lang="nl-BE" sz="1800" dirty="0" smtClean="0">
                <a:solidFill>
                  <a:schemeClr val="tx1"/>
                </a:solidFill>
              </a:rPr>
              <a:t>Analyseren op zuurtegraad, humusgehalte en beschikbare reserve aan voedingselementen</a:t>
            </a:r>
            <a:endParaRPr lang="nl-BE" sz="1800" dirty="0">
              <a:solidFill>
                <a:schemeClr val="tx1"/>
              </a:solidFill>
            </a:endParaRPr>
          </a:p>
          <a:p>
            <a:r>
              <a:rPr lang="nl-BE" sz="1800" dirty="0">
                <a:solidFill>
                  <a:schemeClr val="tx1"/>
                </a:solidFill>
              </a:rPr>
              <a:t>V</a:t>
            </a:r>
            <a:r>
              <a:rPr lang="nl-BE" sz="1800" dirty="0" smtClean="0">
                <a:solidFill>
                  <a:schemeClr val="tx1"/>
                </a:solidFill>
              </a:rPr>
              <a:t>olgens </a:t>
            </a:r>
            <a:r>
              <a:rPr lang="nl-BE" sz="1800" dirty="0">
                <a:solidFill>
                  <a:schemeClr val="tx1"/>
                </a:solidFill>
              </a:rPr>
              <a:t>de bodemanalyseresultaten oordeelkundiger </a:t>
            </a:r>
            <a:r>
              <a:rPr lang="nl-BE" sz="1800" dirty="0" smtClean="0">
                <a:solidFill>
                  <a:schemeClr val="tx1"/>
                </a:solidFill>
              </a:rPr>
              <a:t>bemesten</a:t>
            </a:r>
          </a:p>
          <a:p>
            <a:pPr marL="0" indent="0">
              <a:buNone/>
            </a:pPr>
            <a:r>
              <a:rPr lang="nl-BE" sz="1800" dirty="0" smtClean="0">
                <a:solidFill>
                  <a:schemeClr val="tx1"/>
                </a:solidFill>
              </a:rPr>
              <a:t>       -&gt; hogere opbrengsten</a:t>
            </a:r>
          </a:p>
          <a:p>
            <a:pPr marL="0" indent="0">
              <a:buNone/>
            </a:pPr>
            <a:r>
              <a:rPr lang="nl-BE" sz="1800" dirty="0" smtClean="0">
                <a:solidFill>
                  <a:schemeClr val="tx1"/>
                </a:solidFill>
              </a:rPr>
              <a:t>       -&gt; vermijden </a:t>
            </a:r>
            <a:r>
              <a:rPr lang="nl-BE" sz="1800" dirty="0">
                <a:solidFill>
                  <a:schemeClr val="tx1"/>
                </a:solidFill>
              </a:rPr>
              <a:t>van </a:t>
            </a:r>
            <a:r>
              <a:rPr lang="nl-BE" sz="1800" dirty="0" smtClean="0">
                <a:solidFill>
                  <a:schemeClr val="tx1"/>
                </a:solidFill>
              </a:rPr>
              <a:t>teeltmislukkingen</a:t>
            </a:r>
          </a:p>
          <a:p>
            <a:pPr marL="0" indent="0">
              <a:buNone/>
            </a:pPr>
            <a:r>
              <a:rPr lang="nl-BE" sz="1800" dirty="0" smtClean="0">
                <a:solidFill>
                  <a:schemeClr val="tx1"/>
                </a:solidFill>
              </a:rPr>
              <a:t>       -&gt; minder </a:t>
            </a:r>
            <a:r>
              <a:rPr lang="nl-BE" sz="1800" dirty="0">
                <a:solidFill>
                  <a:schemeClr val="tx1"/>
                </a:solidFill>
              </a:rPr>
              <a:t>uitspoeling van bepaalde </a:t>
            </a:r>
            <a:r>
              <a:rPr lang="nl-BE" sz="1800" dirty="0" smtClean="0">
                <a:solidFill>
                  <a:schemeClr val="tx1"/>
                </a:solidFill>
              </a:rPr>
              <a:t>nutriënten</a:t>
            </a:r>
          </a:p>
          <a:p>
            <a:r>
              <a:rPr lang="nl-BE" sz="1800" dirty="0" smtClean="0">
                <a:solidFill>
                  <a:schemeClr val="tx1"/>
                </a:solidFill>
              </a:rPr>
              <a:t>Eén </a:t>
            </a:r>
            <a:r>
              <a:rPr lang="nl-BE" sz="1800" dirty="0">
                <a:solidFill>
                  <a:schemeClr val="tx1"/>
                </a:solidFill>
              </a:rPr>
              <a:t>ontleding leidt tot een betrouwbaar advies voor een periode van 3 jaar</a:t>
            </a:r>
            <a:endParaRPr lang="nl-B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tie van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340</Words>
  <Application>Microsoft Office PowerPoint</Application>
  <PresentationFormat>Diavoorstelling 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Introductie van PowerPoint 2010</vt:lpstr>
      <vt:lpstr> SUBSIDIEREGLEMENTEN</vt:lpstr>
      <vt:lpstr>Inleiding</vt:lpstr>
      <vt:lpstr>KLE</vt:lpstr>
      <vt:lpstr>KLE</vt:lpstr>
      <vt:lpstr>KLE</vt:lpstr>
      <vt:lpstr>KLE</vt:lpstr>
      <vt:lpstr>Groenbedekkers en eiwitrijke gewassen</vt:lpstr>
      <vt:lpstr>Groenbedekkers en eiwitrijke gewassen</vt:lpstr>
      <vt:lpstr>Grondontledingen</vt:lpstr>
      <vt:lpstr>Grondontledingen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2016-06-16T14:00:17Z</dcterms:created>
  <dcterms:modified xsi:type="dcterms:W3CDTF">2016-08-05T09:20:01Z</dcterms:modified>
</cp:coreProperties>
</file>